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35876" l="0" r="0" t="0"/>
          <a:stretch/>
        </p:blipFill>
        <p:spPr>
          <a:xfrm>
            <a:off x="5181200" y="1645500"/>
            <a:ext cx="3471224" cy="1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Tomahawk</a:t>
            </a:r>
            <a:endParaRPr/>
          </a:p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4, 2018</a:t>
            </a: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1746025" y="2099875"/>
            <a:ext cx="467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7310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 txBox="1"/>
          <p:nvPr>
            <p:ph idx="4294967295" type="title"/>
          </p:nvPr>
        </p:nvSpPr>
        <p:spPr>
          <a:xfrm>
            <a:off x="739050" y="10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-3520" r="3520" t="0"/>
          <a:stretch/>
        </p:blipFill>
        <p:spPr>
          <a:xfrm>
            <a:off x="5164025" y="1271513"/>
            <a:ext cx="3430801" cy="28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50" y="1213875"/>
            <a:ext cx="3430800" cy="295641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786050" y="904875"/>
            <a:ext cx="16653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Avg Score by Genre</a:t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5256075" y="904875"/>
            <a:ext cx="16653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Movies</a:t>
            </a: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by Genre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7310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739050" y="833025"/>
            <a:ext cx="7665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Top Phrases in Storylines</a:t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Excluding English Stop Words (A, The, …)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Shape 246"/>
          <p:cNvSpPr txBox="1"/>
          <p:nvPr>
            <p:ph idx="4294967295" type="title"/>
          </p:nvPr>
        </p:nvSpPr>
        <p:spPr>
          <a:xfrm>
            <a:off x="739050" y="10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</a:t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00" y="1759300"/>
            <a:ext cx="6734797" cy="21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7310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739050" y="833025"/>
            <a:ext cx="7665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Shape 254"/>
          <p:cNvSpPr txBox="1"/>
          <p:nvPr>
            <p:ph idx="4294967295" type="title"/>
          </p:nvPr>
        </p:nvSpPr>
        <p:spPr>
          <a:xfrm>
            <a:off x="739050" y="10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 LDA Topics</a:t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234" y="638113"/>
            <a:ext cx="5919540" cy="40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7310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739050" y="833025"/>
            <a:ext cx="7665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every storyline the </a:t>
            </a: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probability</a:t>
            </a: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each topic being in the storyline was </a:t>
            </a: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calculated</a:t>
            </a: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 Storylines had high probabilities in single topics instead of low to medium probabilities in all topics </a:t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Shape 262"/>
          <p:cNvSpPr txBox="1"/>
          <p:nvPr>
            <p:ph idx="4294967295" type="title"/>
          </p:nvPr>
        </p:nvSpPr>
        <p:spPr>
          <a:xfrm>
            <a:off x="739050" y="10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 LDA Topics</a:t>
            </a:r>
            <a:endParaRPr/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50" y="1181250"/>
            <a:ext cx="5650769" cy="139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b="-4750" l="1750" r="-1749" t="4750"/>
          <a:stretch/>
        </p:blipFill>
        <p:spPr>
          <a:xfrm>
            <a:off x="879075" y="2986325"/>
            <a:ext cx="2647043" cy="17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7310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739050" y="833025"/>
            <a:ext cx="7665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Shape 271"/>
          <p:cNvSpPr txBox="1"/>
          <p:nvPr>
            <p:ph idx="4294967295" type="title"/>
          </p:nvPr>
        </p:nvSpPr>
        <p:spPr>
          <a:xfrm>
            <a:off x="739050" y="10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 LDA Topics</a:t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800" y="1129988"/>
            <a:ext cx="14668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487" y="1129988"/>
            <a:ext cx="1765031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349" y="1049400"/>
            <a:ext cx="1886025" cy="30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906800" y="833025"/>
            <a:ext cx="16344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 by Topic</a:t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3684775" y="833025"/>
            <a:ext cx="19650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Score</a:t>
            </a:r>
            <a:r>
              <a:rPr lang="en"/>
              <a:t> by Topic</a:t>
            </a: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6561800" y="787700"/>
            <a:ext cx="2655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with Score</a:t>
            </a:r>
            <a:r>
              <a:rPr lang="en"/>
              <a:t> by Topic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5" name="Shape 145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Data Collection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Data Cleaning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EDA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Topic Modeling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 b="0"/>
          </a:p>
        </p:txBody>
      </p:sp>
      <p:sp>
        <p:nvSpPr>
          <p:cNvPr id="152" name="Shape 152"/>
          <p:cNvSpPr txBox="1"/>
          <p:nvPr>
            <p:ph idx="1" type="subTitle"/>
          </p:nvPr>
        </p:nvSpPr>
        <p:spPr>
          <a:xfrm>
            <a:off x="730000" y="2071450"/>
            <a:ext cx="33009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 was collecting using scrapy in python.</a:t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Data was scraped for the  top 200 movies from every </a:t>
            </a:r>
            <a:r>
              <a:rPr lang="en" sz="1300"/>
              <a:t>genre.</a:t>
            </a:r>
            <a:endParaRPr sz="1300"/>
          </a:p>
          <a:p>
            <a:pPr indent="0" lvl="0" mar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After cleaning and removing duplicates 1232 movies were left in our data set.  </a:t>
            </a:r>
            <a:endParaRPr sz="1300"/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-672" r="37842" t="0"/>
          <a:stretch/>
        </p:blipFill>
        <p:spPr>
          <a:xfrm>
            <a:off x="4970469" y="1319762"/>
            <a:ext cx="3781900" cy="280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7310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739050" y="833025"/>
            <a:ext cx="38655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Collected links to genre top movie pages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every genre link: collected links to top 200 movies and added movie links to a list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Removed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duplicates from movie link list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every movie link: went to movie page and collected scraped data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Shape 160"/>
          <p:cNvSpPr txBox="1"/>
          <p:nvPr>
            <p:ph idx="4294967295" type="title"/>
          </p:nvPr>
        </p:nvSpPr>
        <p:spPr>
          <a:xfrm>
            <a:off x="739050" y="10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Scrapy Process</a:t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750" y="791075"/>
            <a:ext cx="1596577" cy="63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10779" l="0" r="0" t="5852"/>
          <a:stretch/>
        </p:blipFill>
        <p:spPr>
          <a:xfrm>
            <a:off x="4859760" y="1842200"/>
            <a:ext cx="3242365" cy="118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750" y="3533875"/>
            <a:ext cx="2699001" cy="10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4767475" y="463725"/>
            <a:ext cx="218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/>
              <a:t>List of</a:t>
            </a:r>
            <a:r>
              <a:rPr lang="en" sz="1000" u="sng"/>
              <a:t> genre top move pages</a:t>
            </a:r>
            <a:endParaRPr sz="1000" u="sng"/>
          </a:p>
        </p:txBody>
      </p:sp>
      <p:sp>
        <p:nvSpPr>
          <p:cNvPr id="165" name="Shape 165"/>
          <p:cNvSpPr/>
          <p:nvPr/>
        </p:nvSpPr>
        <p:spPr>
          <a:xfrm>
            <a:off x="4767475" y="1081075"/>
            <a:ext cx="570900" cy="124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5168300" y="2623450"/>
            <a:ext cx="874800" cy="2034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6724075" y="3715875"/>
            <a:ext cx="541200" cy="124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6587175" y="923400"/>
            <a:ext cx="126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Link to top action </a:t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movies list</a:t>
            </a:r>
            <a:endParaRPr sz="1000"/>
          </a:p>
        </p:txBody>
      </p:sp>
      <p:sp>
        <p:nvSpPr>
          <p:cNvPr id="169" name="Shape 169"/>
          <p:cNvSpPr txBox="1"/>
          <p:nvPr/>
        </p:nvSpPr>
        <p:spPr>
          <a:xfrm>
            <a:off x="4812725" y="1533925"/>
            <a:ext cx="2560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/>
              <a:t>“Top Action Movies” Page</a:t>
            </a:r>
            <a:endParaRPr sz="1000" u="sng"/>
          </a:p>
        </p:txBody>
      </p:sp>
      <p:sp>
        <p:nvSpPr>
          <p:cNvPr id="170" name="Shape 170"/>
          <p:cNvSpPr txBox="1"/>
          <p:nvPr/>
        </p:nvSpPr>
        <p:spPr>
          <a:xfrm>
            <a:off x="4738650" y="3203875"/>
            <a:ext cx="2560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/>
              <a:t>“</a:t>
            </a:r>
            <a:r>
              <a:rPr lang="en" sz="1000" u="sng"/>
              <a:t>The Dark Knight” Movie Page</a:t>
            </a:r>
            <a:endParaRPr sz="1000" u="sng"/>
          </a:p>
        </p:txBody>
      </p:sp>
      <p:cxnSp>
        <p:nvCxnSpPr>
          <p:cNvPr id="171" name="Shape 171"/>
          <p:cNvCxnSpPr>
            <a:stCxn id="168" idx="1"/>
            <a:endCxn id="165" idx="6"/>
          </p:cNvCxnSpPr>
          <p:nvPr/>
        </p:nvCxnSpPr>
        <p:spPr>
          <a:xfrm flipH="1">
            <a:off x="5338275" y="1108050"/>
            <a:ext cx="12489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Shape 172"/>
          <p:cNvSpPr txBox="1"/>
          <p:nvPr/>
        </p:nvSpPr>
        <p:spPr>
          <a:xfrm>
            <a:off x="8131575" y="2272950"/>
            <a:ext cx="10125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Link to The Dark Knight Movie page</a:t>
            </a:r>
            <a:endParaRPr sz="1000"/>
          </a:p>
        </p:txBody>
      </p:sp>
      <p:cxnSp>
        <p:nvCxnSpPr>
          <p:cNvPr id="173" name="Shape 173"/>
          <p:cNvCxnSpPr>
            <a:stCxn id="172" idx="1"/>
            <a:endCxn id="166" idx="6"/>
          </p:cNvCxnSpPr>
          <p:nvPr/>
        </p:nvCxnSpPr>
        <p:spPr>
          <a:xfrm flipH="1">
            <a:off x="6042975" y="2571750"/>
            <a:ext cx="2088600" cy="1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Shape 174"/>
          <p:cNvSpPr txBox="1"/>
          <p:nvPr/>
        </p:nvSpPr>
        <p:spPr>
          <a:xfrm>
            <a:off x="7895175" y="3506050"/>
            <a:ext cx="1248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The Dark Knight Movie Score</a:t>
            </a:r>
            <a:endParaRPr sz="1000"/>
          </a:p>
        </p:txBody>
      </p:sp>
      <p:cxnSp>
        <p:nvCxnSpPr>
          <p:cNvPr id="175" name="Shape 175"/>
          <p:cNvCxnSpPr>
            <a:stCxn id="174" idx="1"/>
            <a:endCxn id="167" idx="6"/>
          </p:cNvCxnSpPr>
          <p:nvPr/>
        </p:nvCxnSpPr>
        <p:spPr>
          <a:xfrm flipH="1">
            <a:off x="7265175" y="3735550"/>
            <a:ext cx="630000" cy="42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7310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739050" y="833025"/>
            <a:ext cx="7665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Scraped from IMDB</a:t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Date: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release Date of the Film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Link: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Link the the Film’s IMDB page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Reviews: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number of reviews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Score: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average review score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Budget: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Film budget in USD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Storyline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Film Plot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Plot Summary: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summarized Storyline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Directors: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list of Directors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Genres: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List of Genres the movie falls into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Writers: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List of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Writers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Stars: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List of Stars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Shape 182"/>
          <p:cNvSpPr txBox="1"/>
          <p:nvPr>
            <p:ph idx="4294967295" type="title"/>
          </p:nvPr>
        </p:nvSpPr>
        <p:spPr>
          <a:xfrm>
            <a:off x="739050" y="10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Fields and Descriptions</a:t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4604525" y="833025"/>
            <a:ext cx="3823200" cy="3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Created from IMDB Fields</a:t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Director 1: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First Director listed in Directors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Similar Fields:  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Director 2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Writer 1: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First Writer listed in Writers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Similar Fields:  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Writer 2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Star 1: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First Star listed in Stars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Similar Fields:  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Star 2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Star 3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Action: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1 if “Action” in Genres, 0 if not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Similar Fields:  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Adventure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Animation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Biography, Comedy, Crime, Drama, Family, Fantasy, Film-Noir, History, Horror, Music, Musical, Mystery, Romance, Sci-Fi, Sport, Thriller, War, Western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7310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739050" y="833025"/>
            <a:ext cx="7665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Removed Movies whose budgets we’re in USD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Replaced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non ascii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characters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from all text fields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Non ascii Character example: ñ, å,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ó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Changed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list types to a strings with commas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separating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items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Ex. [‘writer A’, ‘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writer B’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]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became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“writer A,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writer B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Changed all fields to the correct data types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Ex. Changed Budget from a string to numeric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Shape 190"/>
          <p:cNvSpPr txBox="1"/>
          <p:nvPr>
            <p:ph idx="4294967295" type="title"/>
          </p:nvPr>
        </p:nvSpPr>
        <p:spPr>
          <a:xfrm>
            <a:off x="739050" y="10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</a:t>
            </a:r>
            <a:r>
              <a:rPr lang="en"/>
              <a:t> Data </a:t>
            </a:r>
            <a:r>
              <a:rPr lang="en"/>
              <a:t>Analysis</a:t>
            </a:r>
            <a:endParaRPr b="0"/>
          </a:p>
        </p:txBody>
      </p:sp>
      <p:sp>
        <p:nvSpPr>
          <p:cNvPr id="197" name="Shape 197"/>
          <p:cNvSpPr txBox="1"/>
          <p:nvPr>
            <p:ph idx="1" type="subTitle"/>
          </p:nvPr>
        </p:nvSpPr>
        <p:spPr>
          <a:xfrm>
            <a:off x="730000" y="2366900"/>
            <a:ext cx="3300900" cy="26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Stats for score, reviews, and Budget</a:t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Correlation with Score</a:t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Focus on Genres</a:t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Storyline Analysis</a:t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 </a:t>
            </a:r>
            <a:endParaRPr sz="1300"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950" y="1352625"/>
            <a:ext cx="3902500" cy="29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7310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248450" y="833025"/>
            <a:ext cx="43176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Score</a:t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Mean: 7.44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25%: 7.10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50%: 7.60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75%: 7.90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Min: 3.80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Max: 9.30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Shape 205"/>
          <p:cNvSpPr txBox="1"/>
          <p:nvPr>
            <p:ph idx="4294967295" type="title"/>
          </p:nvPr>
        </p:nvSpPr>
        <p:spPr>
          <a:xfrm>
            <a:off x="739050" y="10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Score, Reviews, and Budget</a:t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75" y="2437075"/>
            <a:ext cx="2503450" cy="16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6412600" y="833025"/>
            <a:ext cx="21084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Budget</a:t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Mean: $</a:t>
            </a:r>
            <a:r>
              <a:rPr lang="en" sz="105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33,650,212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25%: 7.10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50%: 7.60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75%: 7.90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Min: 3.80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Max: 9.30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3350650" y="833025"/>
            <a:ext cx="31518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Reviews</a:t>
            </a:r>
            <a:endParaRPr sz="1300" u="sng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Mean: 204,435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25%: 50,960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50%: 106,821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75%: 255,982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Min: 25,143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Max: 1,930,551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700" y="2446600"/>
            <a:ext cx="2503424" cy="16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2612" y="2446600"/>
            <a:ext cx="2457475" cy="1752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73100" y="474605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>
            <p:ph idx="4294967295" type="title"/>
          </p:nvPr>
        </p:nvSpPr>
        <p:spPr>
          <a:xfrm>
            <a:off x="739050" y="10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 Correlation</a:t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739050" y="833025"/>
            <a:ext cx="7665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050" y="1027262"/>
            <a:ext cx="3902500" cy="29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4641550" y="2504600"/>
            <a:ext cx="1584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Review and Score have a strong correlation. </a:t>
            </a:r>
            <a:endParaRPr sz="1000"/>
          </a:p>
        </p:txBody>
      </p:sp>
      <p:sp>
        <p:nvSpPr>
          <p:cNvPr id="220" name="Shape 220"/>
          <p:cNvSpPr txBox="1"/>
          <p:nvPr/>
        </p:nvSpPr>
        <p:spPr>
          <a:xfrm>
            <a:off x="4641550" y="2972575"/>
            <a:ext cx="19275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Budget has a slightly negative correlation with Score.</a:t>
            </a:r>
            <a:endParaRPr sz="1000"/>
          </a:p>
        </p:txBody>
      </p:sp>
      <p:cxnSp>
        <p:nvCxnSpPr>
          <p:cNvPr id="221" name="Shape 221"/>
          <p:cNvCxnSpPr>
            <a:endCxn id="219" idx="1"/>
          </p:cNvCxnSpPr>
          <p:nvPr/>
        </p:nvCxnSpPr>
        <p:spPr>
          <a:xfrm flipH="1" rot="10800000">
            <a:off x="3706450" y="2722850"/>
            <a:ext cx="935100" cy="5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Shape 222"/>
          <p:cNvCxnSpPr>
            <a:endCxn id="220" idx="1"/>
          </p:cNvCxnSpPr>
          <p:nvPr/>
        </p:nvCxnSpPr>
        <p:spPr>
          <a:xfrm flipH="1" rot="10800000">
            <a:off x="3706450" y="3190825"/>
            <a:ext cx="935100" cy="1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Shape 223"/>
          <p:cNvSpPr txBox="1"/>
          <p:nvPr/>
        </p:nvSpPr>
        <p:spPr>
          <a:xfrm>
            <a:off x="4641550" y="1407500"/>
            <a:ext cx="15846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Drama and Crime are the Genres with the highest correlation with Score.</a:t>
            </a:r>
            <a:r>
              <a:rPr lang="en" sz="1000"/>
              <a:t> </a:t>
            </a:r>
            <a:endParaRPr sz="1000"/>
          </a:p>
        </p:txBody>
      </p:sp>
      <p:cxnSp>
        <p:nvCxnSpPr>
          <p:cNvPr id="224" name="Shape 224"/>
          <p:cNvCxnSpPr>
            <a:endCxn id="223" idx="1"/>
          </p:cNvCxnSpPr>
          <p:nvPr/>
        </p:nvCxnSpPr>
        <p:spPr>
          <a:xfrm flipH="1" rot="10800000">
            <a:off x="3706750" y="1761350"/>
            <a:ext cx="9348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775" y="1135438"/>
            <a:ext cx="1268375" cy="26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3652825" y="1635600"/>
            <a:ext cx="93900" cy="17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Shape 227"/>
          <p:cNvCxnSpPr>
            <a:stCxn id="226" idx="1"/>
            <a:endCxn id="226" idx="3"/>
          </p:cNvCxnSpPr>
          <p:nvPr/>
        </p:nvCxnSpPr>
        <p:spPr>
          <a:xfrm>
            <a:off x="3652825" y="1724250"/>
            <a:ext cx="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Shape 228"/>
          <p:cNvSpPr/>
          <p:nvPr/>
        </p:nvSpPr>
        <p:spPr>
          <a:xfrm>
            <a:off x="3652825" y="3174038"/>
            <a:ext cx="93900" cy="177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Shape 229"/>
          <p:cNvCxnSpPr>
            <a:stCxn id="228" idx="1"/>
            <a:endCxn id="228" idx="3"/>
          </p:cNvCxnSpPr>
          <p:nvPr/>
        </p:nvCxnSpPr>
        <p:spPr>
          <a:xfrm>
            <a:off x="3652825" y="3262688"/>
            <a:ext cx="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